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25" r:id="rId5"/>
    <p:sldId id="326" r:id="rId6"/>
    <p:sldId id="351" r:id="rId7"/>
    <p:sldId id="354" r:id="rId8"/>
    <p:sldId id="353" r:id="rId9"/>
    <p:sldId id="355" r:id="rId10"/>
    <p:sldId id="333" r:id="rId11"/>
    <p:sldId id="357" r:id="rId12"/>
    <p:sldId id="328" r:id="rId13"/>
    <p:sldId id="356" r:id="rId14"/>
    <p:sldId id="338" r:id="rId15"/>
    <p:sldId id="340" r:id="rId16"/>
    <p:sldId id="344" r:id="rId17"/>
    <p:sldId id="345" r:id="rId18"/>
    <p:sldId id="346" r:id="rId19"/>
    <p:sldId id="358" r:id="rId20"/>
    <p:sldId id="360" r:id="rId21"/>
    <p:sldId id="336" r:id="rId22"/>
    <p:sldId id="361" r:id="rId23"/>
    <p:sldId id="362" r:id="rId24"/>
    <p:sldId id="363" r:id="rId25"/>
    <p:sldId id="364" r:id="rId26"/>
    <p:sldId id="365" r:id="rId27"/>
    <p:sldId id="332" r:id="rId28"/>
    <p:sldId id="33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656"/>
    <a:srgbClr val="F5F9F9"/>
    <a:srgbClr val="F2F2F2"/>
    <a:srgbClr val="93A5A8"/>
    <a:srgbClr val="685135"/>
    <a:srgbClr val="BDA07D"/>
    <a:srgbClr val="627272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7292A2E-F333-43FB-9621-5CBBE7FDCDCB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9050" autoAdjust="0"/>
  </p:normalViewPr>
  <p:slideViewPr>
    <p:cSldViewPr snapToGrid="0">
      <p:cViewPr varScale="1">
        <p:scale>
          <a:sx n="86" d="100"/>
          <a:sy n="86" d="100"/>
        </p:scale>
        <p:origin x="100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42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28B8B-BDAE-4958-6F2D-E000343FE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75200B-24AB-9F42-9427-BA65D7DC2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CFDE313-7F17-2B58-622F-A7B88D7BC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05B0A9-15B5-2E50-FD84-F3B05CE6F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F6E57-B88F-7F39-0D02-EA331744F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970A67A-B325-4C9E-CBC0-B080D7D98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73502A-F7FD-034D-B879-608C826C2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A225FB-A825-E825-C739-80C2F5487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3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78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鑽孔缺失、齒痕狀缺陷、電路斷路、不應連接的兩個導體間形成短路、多餘的銅箔突起、意外銅箔殘留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3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主要技術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5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effectLst/>
                <a:latin typeface="gg sans"/>
              </a:rPr>
              <a:t>工具與環境</a:t>
            </a:r>
            <a:endParaRPr lang="en-US" altLang="zh-TW" b="0" i="0" dirty="0">
              <a:effectLst/>
              <a:latin typeface="gg sans"/>
            </a:endParaRPr>
          </a:p>
          <a:p>
            <a:pPr marL="171450" indent="-171450">
              <a:buFontTx/>
              <a:buChar char="-"/>
            </a:pPr>
            <a:r>
              <a:rPr lang="en-US" altLang="zh-TW" dirty="0"/>
              <a:t>CUDA</a:t>
            </a:r>
            <a:r>
              <a:rPr lang="zh-TW" altLang="en-US" dirty="0"/>
              <a:t>（統一計算架構）是由輝達（</a:t>
            </a:r>
            <a:r>
              <a:rPr lang="en-US" altLang="zh-TW" dirty="0"/>
              <a:t>NVIDIA</a:t>
            </a:r>
            <a:r>
              <a:rPr lang="zh-TW" altLang="en-US" dirty="0"/>
              <a:t>）所推出的一種軟硬體整合技術。透過這個技術，使用者可利用 </a:t>
            </a:r>
            <a:r>
              <a:rPr lang="en-US" altLang="zh-TW" dirty="0"/>
              <a:t>NVIDIA </a:t>
            </a:r>
            <a:r>
              <a:rPr lang="zh-TW" altLang="en-US" dirty="0"/>
              <a:t>的 </a:t>
            </a:r>
            <a:r>
              <a:rPr lang="en-US" altLang="zh-TW" dirty="0"/>
              <a:t>GPU </a:t>
            </a:r>
            <a:r>
              <a:rPr lang="zh-TW" altLang="en-US" dirty="0"/>
              <a:t>進行圖像處理之外的運算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en-US" altLang="zh-TW" dirty="0" err="1"/>
              <a:t>PyTorch</a:t>
            </a:r>
            <a:r>
              <a:rPr lang="en-US" altLang="zh-TW" dirty="0"/>
              <a:t> </a:t>
            </a:r>
            <a:r>
              <a:rPr lang="zh-TW" altLang="en-US" dirty="0"/>
              <a:t>是一個開源的 </a:t>
            </a:r>
            <a:r>
              <a:rPr lang="en-US" altLang="zh-TW" dirty="0"/>
              <a:t>Python </a:t>
            </a:r>
            <a:r>
              <a:rPr lang="zh-TW" altLang="en-US" dirty="0"/>
              <a:t>機器學習庫，底層由 </a:t>
            </a:r>
            <a:r>
              <a:rPr lang="en-US" altLang="zh-TW" dirty="0"/>
              <a:t>C++</a:t>
            </a:r>
            <a:r>
              <a:rPr lang="zh-TW" altLang="en-US" dirty="0"/>
              <a:t>實現，應用於人工智慧領域，如電腦視覺和自然語言處理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24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跨域問題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問題描述：前端網頁與後端 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伺服器之間的通信因跨域策略受到限制，導致前端無法成功發送請求或接收響應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結果圖片無法顯示</a:t>
            </a: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問題描述：檢測完成後生成的結果圖片無法直接在前端顯示，或者顯示內容錯誤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9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主對角線數據較高，如 </a:t>
            </a:r>
            <a:r>
              <a:rPr lang="en-US" altLang="zh-TW" dirty="0" err="1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missing_hole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/>
              <a:t>鑽孔缺失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83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mouse_bite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/>
              <a:t>齒痕狀缺陷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，表示模型對主要類別的分類性能非常好</a:t>
            </a:r>
            <a:endParaRPr lang="en-US" altLang="zh-TW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部分類別如 </a:t>
            </a:r>
            <a:r>
              <a:rPr lang="en-US" altLang="zh-TW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spur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/>
              <a:t>多餘的銅箔突起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 err="1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spurious_copper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/>
              <a:t>意外銅箔殘留</a:t>
            </a:r>
            <a:r>
              <a:rPr lang="zh-TW" altLang="en-US" dirty="0">
                <a:solidFill>
                  <a:srgbClr val="4A5656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之間存在一定混淆，可能需要進一步改進</a:t>
            </a:r>
            <a:endParaRPr lang="en-US" altLang="zh-TW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1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27A91-62CB-6BB3-3993-2C859765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310D463-6762-AB89-878B-DFAD74FA6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FC394B-5E90-1B16-48AD-695A96609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80E4F4-993E-C518-221D-3FF2646FD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1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055E1-54A6-7443-98D3-A5A49276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A3101D2-27E7-9C30-C550-5096AC621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7291EA-2107-13B6-8330-5736A3C41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mAP50-95</a:t>
            </a:r>
            <a:r>
              <a:rPr lang="zh-TW" altLang="en-US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在 </a:t>
            </a:r>
            <a:r>
              <a:rPr lang="en-US" altLang="zh-TW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50%-95% </a:t>
            </a:r>
            <a:r>
              <a:rPr lang="en-US" altLang="zh-TW" sz="1200" dirty="0" err="1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en-US" altLang="zh-TW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閾值範圍內的綜合表現約為 </a:t>
            </a:r>
            <a:r>
              <a:rPr lang="en-US" altLang="zh-TW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0.5-0.6</a:t>
            </a:r>
            <a:r>
              <a:rPr lang="zh-TW" altLang="en-US" sz="12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，顯示模型對更高要求的定位精度仍有改進空間</a:t>
            </a:r>
            <a:endParaRPr lang="en-US" altLang="zh-TW" sz="12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TW" sz="1200" dirty="0"/>
              <a:t>- </a:t>
            </a:r>
            <a:r>
              <a:rPr lang="zh-TW" altLang="en-US" sz="1200" dirty="0"/>
              <a:t>損失值快速下降並穩定，表明模型訓練良好且無過擬合現象</a:t>
            </a:r>
            <a:endParaRPr lang="en-US" altLang="zh-TW" sz="1200" dirty="0"/>
          </a:p>
          <a:p>
            <a:pPr marL="0" indent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TW" sz="1200" dirty="0"/>
              <a:t>- Precision </a:t>
            </a:r>
            <a:r>
              <a:rPr lang="zh-TW" altLang="en-US" sz="1200" dirty="0"/>
              <a:t>和 </a:t>
            </a:r>
            <a:r>
              <a:rPr lang="en-US" altLang="zh-TW" sz="1200" dirty="0"/>
              <a:t>Recall </a:t>
            </a:r>
            <a:r>
              <a:rPr lang="zh-TW" altLang="en-US" sz="1200" dirty="0"/>
              <a:t>曲線穩定接近 </a:t>
            </a:r>
            <a:r>
              <a:rPr lang="en-US" altLang="zh-TW" sz="1200" dirty="0"/>
              <a:t>1</a:t>
            </a:r>
            <a:r>
              <a:rPr lang="zh-TW" altLang="en-US" sz="1200" dirty="0"/>
              <a:t>，顯示模型分類性能極佳，漏報與誤報率均低</a:t>
            </a:r>
            <a:endParaRPr lang="en-US" altLang="zh-TW" sz="1200" dirty="0"/>
          </a:p>
          <a:p>
            <a:pPr marL="0" indent="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TW" sz="1200" dirty="0"/>
              <a:t>- mAP50-95 </a:t>
            </a:r>
            <a:r>
              <a:rPr lang="zh-TW" altLang="en-US" sz="1200" dirty="0"/>
              <a:t>表現中上，模型對於多尺度、多位置的目標仍具備相當好的識別能力</a:t>
            </a:r>
            <a:endParaRPr lang="en-US" altLang="zh-TW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5B8D1B-5689-C69A-0379-4C4BC1563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6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1A476F7-D5C8-1CEC-9F4A-86A24C0BF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0"/>
            <a:ext cx="5423337" cy="53565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0CBB0B7-F53E-97B4-C0F5-2D1842F1D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735" y="726953"/>
            <a:ext cx="3069021" cy="2381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BE1252-9BC4-8186-499A-2A7107C2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487375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5568696"/>
            <a:ext cx="5276088" cy="8595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7797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3F9824-10E6-81A0-0A31-9658CC009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002FB0-0A62-2FA3-FB8D-3275F107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5BF220-87F8-C1D3-102B-15C9BF2EE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672" y="2093976"/>
            <a:ext cx="10469880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7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E4764D-8226-78DF-9303-299C95FA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98984" y="0"/>
            <a:ext cx="13364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C27D79-5B49-F06F-29C2-BF6429527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477" y="5154421"/>
            <a:ext cx="3279227" cy="12297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545B34A-525D-FD4C-2384-D583B495C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55" t="5126"/>
          <a:stretch/>
        </p:blipFill>
        <p:spPr>
          <a:xfrm flipH="1">
            <a:off x="6768663" y="1729776"/>
            <a:ext cx="5423337" cy="53565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59FA15-E93F-D07D-D82B-86E08C540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2704" y="795528"/>
            <a:ext cx="6099048" cy="51206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ctr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F1B2B40-3852-2BC5-AA67-3AC0C94B535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18542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177962F-BF83-8BF0-521C-AC2FE1851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003ACC-3116-807F-81D2-E8057D4C2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3485B2-AA3A-87CC-3B1B-A193C6EB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EF9689-52F4-4A6F-BEAC-E0B840C11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5833872" cy="3776472"/>
          </a:xfrm>
          <a:solidFill>
            <a:schemeClr val="bg1">
              <a:lumMod val="95000"/>
            </a:schemeClr>
          </a:solidFill>
        </p:spPr>
        <p:txBody>
          <a:bodyPr rIns="91440" anchor="t" anchorCtr="0">
            <a:normAutofit/>
          </a:bodyPr>
          <a:lstStyle>
            <a:lvl1pPr marL="457200" indent="-457200"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828800" indent="-457200">
              <a:buFont typeface="+mj-lt"/>
              <a:buAutoNum type="alphaLcParenR"/>
              <a:defRPr sz="1400"/>
            </a:lvl4pPr>
            <a:lvl5pPr marL="2286000" indent="-457200">
              <a:buFont typeface="+mj-lt"/>
              <a:buAutoNum type="romanL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532826-83B5-DC67-7DDB-45FD78E830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06056" y="2093976"/>
            <a:ext cx="3172968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0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47051E-220B-9586-3E85-05AF9DC9B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15203" y="0"/>
            <a:ext cx="204524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FA6629-B230-F528-AAE3-D182D963F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FA0390C-256A-CE3C-1348-C39DBAE01D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644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67512"/>
            <a:ext cx="5916168" cy="36667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636008"/>
            <a:ext cx="5276088" cy="155448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600"/>
              </a:spcAft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54112" y="947737"/>
            <a:ext cx="4023360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5356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ED2A3BD-B73E-1BD7-6B8B-22C9FB124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10800000">
            <a:off x="0" y="671161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FCFB4-857F-ED0B-D469-F2A392F0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42482" y="0"/>
            <a:ext cx="2049517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0604BC-34A9-95A0-8560-88E75471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1255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F2F08ED-0715-2E8A-476E-A005A7D75B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13145" y="4934929"/>
            <a:ext cx="1841938" cy="968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48277F-DB00-5149-6533-E8AEF0BAD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3518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7A69A-84EE-0E71-D053-F462EBCC8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520" y="655677"/>
            <a:ext cx="2438400" cy="20701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48" y="658368"/>
            <a:ext cx="5486400" cy="3621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936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9048" y="4553712"/>
            <a:ext cx="5486400" cy="1005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45133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17B23C3-2F98-4465-21EA-A49296DA1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27085" b="-104"/>
          <a:stretch/>
        </p:blipFill>
        <p:spPr>
          <a:xfrm rot="5400000">
            <a:off x="7746274" y="2898378"/>
            <a:ext cx="3089740" cy="4876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149840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4370832" cy="3776472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9048" y="2112264"/>
            <a:ext cx="4370832" cy="3776472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8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C8AFE-E640-9C6A-F20C-CDE1D4EF5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7476" y="0"/>
            <a:ext cx="133432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CF2607-B5C7-9992-C51D-DD5E7FC5F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827" y="3157140"/>
            <a:ext cx="2438400" cy="20701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2F83CD-8345-462A-4412-5A54CB1FD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16"/>
          <a:stretch/>
        </p:blipFill>
        <p:spPr>
          <a:xfrm>
            <a:off x="0" y="3950466"/>
            <a:ext cx="3005804" cy="2224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685800"/>
            <a:ext cx="5486400" cy="3383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>
              <a:lnSpc>
                <a:spcPct val="90000"/>
              </a:lnSpc>
              <a:defRPr sz="4800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" y="4343400"/>
            <a:ext cx="5486400" cy="10058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2400" b="0" i="0" spc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84264" y="576072"/>
            <a:ext cx="4023360" cy="5495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30673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97A4D6-9D7A-63FE-63C9-A585FFE05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3419856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A182AF-83EB-0BA6-3ADD-B49BDD9E37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64608" y="2093976"/>
            <a:ext cx="6382512" cy="3749040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B897DD0-4462-B31B-50A9-D399FD0F58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529"/>
          <a:stretch/>
        </p:blipFill>
        <p:spPr>
          <a:xfrm>
            <a:off x="3815" y="4389845"/>
            <a:ext cx="5024198" cy="24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5EA319-BD06-493B-D1CD-EC2AF7394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47991" y="0"/>
            <a:ext cx="1703832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60446E-E817-5E2A-D76A-43A4168EF1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246669" y="4842646"/>
            <a:ext cx="1611949" cy="18532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DC846D-C40C-085A-6A57-EBD733E9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6291072" cy="267004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5F674E-A7FF-FC97-AC6B-9E98247F6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346704"/>
            <a:ext cx="6016752" cy="2670048"/>
          </a:xfrm>
          <a:solidFill>
            <a:schemeClr val="bg1">
              <a:lumMod val="9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3752326-0FB4-41C5-2D91-5CBFDC2DA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18120" y="950976"/>
            <a:ext cx="4050792" cy="49651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9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4BC85D4-4139-2AAA-166E-6FBA095A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455" t="5126"/>
          <a:stretch/>
        </p:blipFill>
        <p:spPr>
          <a:xfrm>
            <a:off x="0" y="1729776"/>
            <a:ext cx="5423337" cy="53565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31BC73-A262-809F-6027-25B33F16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41270" y="0"/>
            <a:ext cx="1250729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AEA2C9-0142-1847-0FE5-307C101C6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83241" y="0"/>
            <a:ext cx="45719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007DF4F-A4F8-98C7-5975-55CBED0D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9D4968-2C08-763C-19C6-59134968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161288"/>
            <a:ext cx="5276088" cy="4535424"/>
          </a:xfrm>
          <a:solidFill>
            <a:schemeClr val="bg1">
              <a:lumMod val="95000"/>
            </a:schemeClr>
          </a:solidFill>
        </p:spPr>
        <p:txBody>
          <a:bodyPr anchor="t" anchorCtr="0">
            <a:normAutofit/>
          </a:bodyPr>
          <a:lstStyle>
            <a:lvl1pPr marL="457200" indent="-457200">
              <a:lnSpc>
                <a:spcPct val="80000"/>
              </a:lnSpc>
              <a:spcAft>
                <a:spcPts val="1800"/>
              </a:spcAft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lphaLcPeriod"/>
              <a:defRPr sz="1800"/>
            </a:lvl2pPr>
            <a:lvl3pPr marL="1371600" indent="-457200">
              <a:buFont typeface="+mj-lt"/>
              <a:buAutoNum type="arabicParenR"/>
              <a:defRPr sz="1600"/>
            </a:lvl3pPr>
            <a:lvl4pPr marL="1714500" indent="-342900">
              <a:buFont typeface="+mj-lt"/>
              <a:buAutoNum type="alphaLcParenR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3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F0B854-EF27-FB51-FED5-D9C462D78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383"/>
            <a:ext cx="12192000" cy="152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F96D3-D3E2-FEAC-EE69-279502A5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760"/>
            <a:ext cx="10890504" cy="15453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A9ADD0-45A7-DB71-D010-70B5B17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93976"/>
            <a:ext cx="2880360" cy="3776472"/>
          </a:xfrm>
          <a:solidFill>
            <a:schemeClr val="tx1">
              <a:alpha val="5000"/>
            </a:schemeClr>
          </a:solidFill>
        </p:spPr>
        <p:txBody>
          <a:bodyPr rIns="45720"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ECD368-DD7D-CC8B-3678-D0BFE82918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61104" y="2093976"/>
            <a:ext cx="6967728" cy="4014216"/>
          </a:xfrm>
          <a:noFill/>
        </p:spPr>
        <p:txBody>
          <a:bodyPr anchor="t" anchorCtr="0">
            <a:normAutofit/>
          </a:bodyPr>
          <a:lstStyle>
            <a:lvl1pPr>
              <a:spcAft>
                <a:spcPts val="1800"/>
              </a:spcAft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5F976-A881-DB46-9D98-9D55727C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7589-D4CD-50AB-9AA4-198FD493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3" r:id="rId5"/>
    <p:sldLayoutId id="2147483684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universe.roboflow.com/pcbdefect-eftc9/pcb-defect-djz4r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XYVPxEF9VzY?feature=oembed" TargetMode="Externa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e.roboflow.com/pcbdefect-eftc9/pcb-defect-djz4r" TargetMode="External"/><Relationship Id="rId2" Type="http://schemas.openxmlformats.org/officeDocument/2006/relationships/hyperlink" Target="https://docs.ultralytics.com/zh/models/yolov8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ultralytics.com/zh/guides/yolo-performance-metric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impat" TargetMode="External"/><Relationship Id="rId2" Type="http://schemas.openxmlformats.org/officeDocument/2006/relationships/hyperlink" Target="https://doi.org/10.1080/23270012.2018.1434425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16/j.isatra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hyperlink" Target="https://universe.roboflow.com/pcbdefect-eftc9/pcb-defect-djz4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9680-7C22-BFF1-165D-52AB411C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82" y="692097"/>
            <a:ext cx="6976752" cy="3745679"/>
          </a:xfrm>
        </p:spPr>
        <p:txBody>
          <a:bodyPr>
            <a:normAutofit/>
          </a:bodyPr>
          <a:lstStyle/>
          <a:p>
            <a:r>
              <a:rPr lang="zh-TW" altLang="en-US" sz="4800" b="1" i="0" dirty="0">
                <a:solidFill>
                  <a:srgbClr val="2727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基於 </a:t>
            </a:r>
            <a:r>
              <a:rPr lang="en-US" altLang="zh-TW" sz="4800" b="1" i="0" dirty="0">
                <a:solidFill>
                  <a:srgbClr val="2727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YOLOv8 </a:t>
            </a:r>
            <a:r>
              <a:rPr lang="zh-TW" altLang="en-US" sz="4800" b="1" i="0" dirty="0">
                <a:solidFill>
                  <a:srgbClr val="27272A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實現印刷電路板瑕疵檢測系統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F459B-002E-E89C-3A0E-589730DD7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764" y="5100967"/>
            <a:ext cx="7068049" cy="1064936"/>
          </a:xfrm>
        </p:spPr>
        <p:txBody>
          <a:bodyPr>
            <a:normAutofit fontScale="92500"/>
          </a:bodyPr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組別：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班級：五專資工五甲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5A9G0006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陳紋誼、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5A9G0007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蘇德恩、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5A9G0013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王品蓉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72830B-5F52-9AD6-1CF1-D12BDF673A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120" r="27120"/>
          <a:stretch/>
        </p:blipFill>
        <p:spPr>
          <a:xfrm>
            <a:off x="7754112" y="947737"/>
            <a:ext cx="4048124" cy="4962525"/>
          </a:xfrm>
        </p:spPr>
      </p:pic>
    </p:spTree>
    <p:extLst>
      <p:ext uri="{BB962C8B-B14F-4D97-AF65-F5344CB8AC3E}">
        <p14:creationId xmlns:p14="http://schemas.microsoft.com/office/powerpoint/2010/main" val="32627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3938-6D3F-547F-2D08-0B328F20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6D2DEC-E1AF-D4C6-B6ED-4EFA3552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186" y="1814525"/>
            <a:ext cx="5333857" cy="4454779"/>
          </a:xfrm>
          <a:solidFill>
            <a:srgbClr val="F2F2F2"/>
          </a:solidFill>
        </p:spPr>
        <p:txBody>
          <a:bodyPr lIns="180000" tIns="180000" rIns="180000">
            <a:normAutofit/>
          </a:bodyPr>
          <a:lstStyle/>
          <a:p>
            <a:pPr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https://pytorch.org/get-started/locally/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根據電腦配置選擇再複製指令到虛擬器的終端機執行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BE661E-B938-F3ED-985F-82EAF9AB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154AB716-C60E-C2B0-A628-CD9CA5E08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" b="3321"/>
          <a:stretch/>
        </p:blipFill>
        <p:spPr bwMode="auto">
          <a:xfrm>
            <a:off x="383456" y="1814525"/>
            <a:ext cx="5924705" cy="411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D5F7F1B-7B0A-65B0-31F6-17F6B8E4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206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81FA5-52B3-55C5-83F3-36A18DB9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2604B-30BB-091F-839A-754FC57D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6" y="2028902"/>
            <a:ext cx="3309989" cy="885260"/>
          </a:xfrm>
          <a:noFill/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0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指令貼到虛擬器的終端機執行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42618-5916-F19F-7F26-B34A5A52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F9E9A38F-CE77-BFBE-9E09-D2B9782A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008" y="2033002"/>
            <a:ext cx="7712037" cy="407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502685-B00E-F900-9538-6BD5A41DA36F}"/>
              </a:ext>
            </a:extLst>
          </p:cNvPr>
          <p:cNvSpPr txBox="1">
            <a:spLocks/>
          </p:cNvSpPr>
          <p:nvPr/>
        </p:nvSpPr>
        <p:spPr>
          <a:xfrm>
            <a:off x="383456" y="3015622"/>
            <a:ext cx="3309990" cy="60646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="horz" lIns="180000" tIns="180000" rIns="180000" bIns="1800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ultralytics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138C5A8-A0CF-7A88-9B95-7C5FCFF9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ultralytics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488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982A-AA46-AA92-4037-851EC8BD7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1FDEC-934B-6698-E77C-9F3301DD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9270E8-2B2E-040C-0002-1046769A4638}"/>
              </a:ext>
            </a:extLst>
          </p:cNvPr>
          <p:cNvSpPr txBox="1"/>
          <p:nvPr/>
        </p:nvSpPr>
        <p:spPr>
          <a:xfrm>
            <a:off x="383456" y="1628687"/>
            <a:ext cx="11195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來源：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pcb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 defect Computer Vision Project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8E502EA-9E78-1D7C-3DF5-98DA2AC36BC0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資料集整理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419145A6-0F6F-1927-ADF0-A90CA9AC0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5" b="5694"/>
          <a:stretch/>
        </p:blipFill>
        <p:spPr bwMode="auto">
          <a:xfrm>
            <a:off x="1605852" y="2028797"/>
            <a:ext cx="8980295" cy="457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5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88091-DE99-A6AD-4FFE-50C0920FA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9F35-ADFA-D87E-6E63-DCA3FE9A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0D9D77C-1C23-8418-3F0E-048AB1AAE94D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B1BF55-F283-C3AD-DB0A-396D0EE5BC51}"/>
              </a:ext>
            </a:extLst>
          </p:cNvPr>
          <p:cNvSpPr txBox="1"/>
          <p:nvPr/>
        </p:nvSpPr>
        <p:spPr>
          <a:xfrm>
            <a:off x="4270159" y="2480021"/>
            <a:ext cx="7508884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ultralytics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YOLO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a COCO-pretrained YOLOv8n model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YOLO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"yolov8x.pt"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model information (optional)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the model on the COCO8 example dataset for 100 epochs</a:t>
            </a:r>
            <a:endParaRPr lang="en-US" altLang="zh-TW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TW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用程式碼執行時，</a:t>
            </a:r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workers </a:t>
            </a:r>
            <a:r>
              <a:rPr lang="zh-TW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要改成</a:t>
            </a:r>
            <a:r>
              <a:rPr lang="en-US" altLang="zh-TW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0</a:t>
            </a:r>
            <a:endParaRPr lang="zh-TW" alt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TW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"./datasets/coco8_1/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data.yaml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workers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imgsz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en-US" altLang="zh-TW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04EC817-FF5E-CB83-9E97-039E076ED72B}"/>
              </a:ext>
            </a:extLst>
          </p:cNvPr>
          <p:cNvSpPr txBox="1">
            <a:spLocks/>
          </p:cNvSpPr>
          <p:nvPr/>
        </p:nvSpPr>
        <p:spPr>
          <a:xfrm>
            <a:off x="383456" y="1732602"/>
            <a:ext cx="3691394" cy="4384113"/>
          </a:xfrm>
          <a:prstGeom prst="rect">
            <a:avLst/>
          </a:prstGeom>
          <a:solidFill>
            <a:srgbClr val="F2F2F2"/>
          </a:solidFill>
        </p:spPr>
        <p:txBody>
          <a:bodyPr lIns="180000" tIns="180000" rIns="18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數據集的配置檔案路徑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workers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資料加載的多執行緒數量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訓練的總輪次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imgsz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輸入影像的大小（像素）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436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A9AAE-0B70-141D-2932-A441B70D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7BADB-FA1A-C772-3889-220923C4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E325092D-7C0C-6E20-BAC5-1D301F14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74" y="1626070"/>
            <a:ext cx="8289452" cy="49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2529212-80E5-CCCF-4E82-519D4FF9F59A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模型訓練中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3425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9B9A5-8DC5-A2CA-84D8-75670418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5E412-C151-D329-27FF-2357F727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E85D39C9-5405-85A1-4380-23945214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25" y="1633491"/>
            <a:ext cx="8720749" cy="49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5D9193C-48B4-03FF-0F1E-F36BF7966D69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模型訓練完成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273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80BBC-FA88-D6B0-8F2E-FA2C43842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07357-CBA4-01FC-9594-9759BEDB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</p:spPr>
        <p:txBody>
          <a:bodyPr lIns="180000" tIns="180000" rIns="180000" bIns="180000">
            <a:norm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挑戰與解決方案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9FB299-C40C-C348-F6AE-56BAF4D7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676656"/>
            <a:ext cx="5276088" cy="2404163"/>
          </a:xfrm>
        </p:spPr>
        <p:txBody>
          <a:bodyPr lIns="180000" tIns="180000" rIns="180000" bIns="18000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跨域問題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Flask-CORS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設定允許跨來源請求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7D533-D4BD-A9EA-530F-A875DC70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382E3D8-D34D-B5CF-4F2D-53BEAE6F06B6}"/>
              </a:ext>
            </a:extLst>
          </p:cNvPr>
          <p:cNvSpPr txBox="1">
            <a:spLocks/>
          </p:cNvSpPr>
          <p:nvPr/>
        </p:nvSpPr>
        <p:spPr>
          <a:xfrm>
            <a:off x="4846320" y="3429001"/>
            <a:ext cx="5276088" cy="2752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180000" rIns="180000" bIns="18000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1800"/>
              </a:spcAft>
              <a:buFont typeface="+mj-lt"/>
              <a:buAutoNum type="arabicPeriod"/>
              <a:defRPr sz="20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lphaLcPeriod"/>
              <a:defRPr sz="1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arenR"/>
              <a:defRPr sz="16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alphaLcParenR"/>
              <a:defRPr sz="14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LcPeriod"/>
              <a:defRPr sz="14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Font typeface="+mj-lt"/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結果圖片無法顯示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辨識後輸出的圖片格式轉換為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圖片物件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在前端動態更新圖片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時加入時間戳避免快取影響</a:t>
            </a:r>
            <a:endParaRPr 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368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49493B-5A94-0EA8-8B9F-BC620818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11F9C3-E145-ED6C-C7FD-5A3CC6FEFB3B}"/>
              </a:ext>
            </a:extLst>
          </p:cNvPr>
          <p:cNvSpPr txBox="1"/>
          <p:nvPr/>
        </p:nvSpPr>
        <p:spPr>
          <a:xfrm>
            <a:off x="4128117" y="30135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349586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7D3A0F-8DE2-B626-823A-0F9F18E3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5" y="1635248"/>
            <a:ext cx="6295103" cy="4907595"/>
          </a:xfrm>
        </p:spPr>
        <p:txBody>
          <a:bodyPr lIns="180000" tIns="180000" rIns="180000" bIns="180000">
            <a:normAutofit fontScale="85000" lnSpcReduction="10000"/>
          </a:bodyPr>
          <a:lstStyle/>
          <a:p>
            <a:pPr marL="0" indent="0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混淆矩陣圖：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顯示模型對每個類別的預測與真實標籤的對應關係</a:t>
            </a:r>
            <a:endParaRPr lang="en-US" altLang="zh-TW" sz="21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主對角線的數值代表正確分類的樣本數，非主對角線代表錯誤分類的數據</a:t>
            </a:r>
            <a:endParaRPr lang="en-US" altLang="zh-TW" sz="21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預測結果（</a:t>
            </a:r>
            <a:r>
              <a:rPr lang="en-US" altLang="zh-TW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Predicted</a:t>
            </a: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）、真實類別（</a:t>
            </a:r>
            <a:r>
              <a:rPr lang="en-US" altLang="zh-TW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Actual </a:t>
            </a: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r>
              <a:rPr lang="zh-TW" altLang="en-US" sz="21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1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altLang="zh-TW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endParaRPr lang="en-US" altLang="zh-TW" sz="16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精準度（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）：在被預測為某一類別的樣本中，有多少是正確的</a:t>
            </a:r>
            <a:endParaRPr lang="en-US" altLang="zh-TW" sz="16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召回率（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）：某一類別的真實樣本中，有多少被正確預測出來</a:t>
            </a:r>
            <a:endParaRPr lang="en-US" altLang="zh-TW" sz="16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準確率（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）：所有正確預測的樣本數佔總樣本數的比例</a:t>
            </a:r>
            <a:endParaRPr lang="en-US" altLang="zh-TW" sz="16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5354A-49B3-6FB4-DAF4-06FC956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218" name="Picture 2" descr="confusion_matrix_normalized">
            <a:extLst>
              <a:ext uri="{FF2B5EF4-FFF2-40B4-BE49-F238E27FC236}">
                <a16:creationId xmlns:a16="http://schemas.microsoft.com/office/drawing/2014/main" id="{801914C7-B7E9-BAC1-E3F0-5EFD13C37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r="5649"/>
          <a:stretch/>
        </p:blipFill>
        <p:spPr bwMode="auto">
          <a:xfrm>
            <a:off x="6678559" y="1918574"/>
            <a:ext cx="5100484" cy="43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F8AD747-8F34-0DC5-941E-81BC43F290F6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模型效能評估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850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6B50-3632-8F10-D3B5-C98A29EE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3823A-C964-3000-8C46-577E6FA80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5" y="1635249"/>
            <a:ext cx="5560145" cy="4721102"/>
          </a:xfrm>
        </p:spPr>
        <p:txBody>
          <a:bodyPr lIns="180000" tIns="180000" rIns="180000" bIns="180000">
            <a:normAutofit/>
          </a:bodyPr>
          <a:lstStyle/>
          <a:p>
            <a:pPr marL="0" indent="0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Curves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 Loss</a:t>
            </a:r>
            <a:r>
              <a:rPr lang="zh-TW" altLang="en-US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（框損失）</a:t>
            </a:r>
            <a:endParaRPr lang="en-US" altLang="zh-TW" sz="18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衡量預測框與真實框之間的距離（例如 </a:t>
            </a:r>
            <a:r>
              <a:rPr lang="en-US" altLang="zh-TW" sz="1600" dirty="0" err="1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）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 err="1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Cls</a:t>
            </a: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Loss</a:t>
            </a:r>
            <a:r>
              <a:rPr lang="zh-TW" altLang="en-US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（分類損失）</a:t>
            </a:r>
            <a:endParaRPr lang="en-US" altLang="zh-TW" sz="18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衡量模型對類別標籤預測的準確性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DFL Loss</a:t>
            </a:r>
            <a:r>
              <a:rPr lang="zh-TW" altLang="en-US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（分佈損失）</a:t>
            </a:r>
            <a:endParaRPr lang="en-US" altLang="zh-TW" sz="1800" dirty="0">
              <a:solidFill>
                <a:srgbClr val="4A565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用於學習邊界框的分佈，提升模型定位性能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51333-FEED-FD4E-90B6-837BB6C4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CA41D32-736A-2D46-B637-BBF031D114BC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模型效能評估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Picture 2" descr="results">
            <a:extLst>
              <a:ext uri="{FF2B5EF4-FFF2-40B4-BE49-F238E27FC236}">
                <a16:creationId xmlns:a16="http://schemas.microsoft.com/office/drawing/2014/main" id="{E5B6404E-AB0C-DAB7-832F-C4B5A79DB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51"/>
          <a:stretch/>
        </p:blipFill>
        <p:spPr bwMode="auto">
          <a:xfrm>
            <a:off x="6326526" y="1801110"/>
            <a:ext cx="5452517" cy="45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69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F76D-A0D2-8179-168C-8025D377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3291840" cy="5513832"/>
          </a:xfrm>
        </p:spPr>
        <p:txBody>
          <a:bodyPr lIns="180000" rIns="180000">
            <a:norm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5ACA-5B20-DED2-F6EA-E50B5B17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512" y="667512"/>
            <a:ext cx="4105656" cy="5568696"/>
          </a:xfrm>
        </p:spPr>
        <p:txBody>
          <a:bodyPr lIns="252000" rIns="180000"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文獻回顧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實作流程</a:t>
            </a:r>
            <a:endParaRPr lang="en-US" altLang="zh-TW" sz="20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330A5-9701-4D21-4CCC-742D1F9B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0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7F28-7C37-7565-E42D-AB87AA7A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12177-FAC2-E076-F9B0-37A088E5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5" y="1635249"/>
            <a:ext cx="7183158" cy="4721102"/>
          </a:xfrm>
        </p:spPr>
        <p:txBody>
          <a:bodyPr lIns="180000" tIns="180000" rIns="180000" bIns="180000">
            <a:noAutofit/>
          </a:bodyPr>
          <a:lstStyle/>
          <a:p>
            <a:pPr marL="0" indent="0" algn="just">
              <a:lnSpc>
                <a:spcPct val="120000"/>
              </a:lnSpc>
              <a:spcAft>
                <a:spcPts val="3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性能指標（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 Metrics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(B)</a:t>
            </a: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精準度的曲線顯示模型的錯誤率隨著訓練進展而下降。接近 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），說明模型能很好地避免錯誤預測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(B)</a:t>
            </a: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召回率接近 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，表示模型能捕捉大部分目標</a:t>
            </a:r>
          </a:p>
          <a:p>
            <a:pPr algn="just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mAP50</a:t>
            </a:r>
          </a:p>
          <a:p>
            <a:pPr marL="457200" lvl="1" indent="0" algn="just">
              <a:lnSpc>
                <a:spcPct val="170000"/>
              </a:lnSpc>
              <a:spcBef>
                <a:spcPts val="600"/>
              </a:spcBef>
              <a:buNone/>
            </a:pP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50% </a:t>
            </a:r>
            <a:r>
              <a:rPr lang="en-US" altLang="zh-TW" sz="1600" dirty="0" err="1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IoU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閾值下，模型的平均精度接近 </a:t>
            </a:r>
            <a:r>
              <a:rPr lang="en-US" altLang="zh-TW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4A565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，表明定位準確且穩定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8131D-9273-CC08-6423-F436577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618DE2A-C57F-7D46-3A21-2FD73A0F57E9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模型效能評估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results">
            <a:extLst>
              <a:ext uri="{FF2B5EF4-FFF2-40B4-BE49-F238E27FC236}">
                <a16:creationId xmlns:a16="http://schemas.microsoft.com/office/drawing/2014/main" id="{04450610-C5FE-EDD1-1203-B2FE06C0D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9"/>
          <a:stretch/>
        </p:blipFill>
        <p:spPr bwMode="auto">
          <a:xfrm>
            <a:off x="7991856" y="1635249"/>
            <a:ext cx="3787187" cy="471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9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3EC6-1F00-1B1A-5E28-C577D504A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195557-B6FE-455A-74C0-A84A4E7E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圖片 2" descr="一張含有 文字, 螢幕擷取畫面, 鮮豔, 設計 的圖片&#10;&#10;自動產生的描述">
            <a:extLst>
              <a:ext uri="{FF2B5EF4-FFF2-40B4-BE49-F238E27FC236}">
                <a16:creationId xmlns:a16="http://schemas.microsoft.com/office/drawing/2014/main" id="{1FC821F0-508F-F7DB-3206-93874224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6" y="632044"/>
            <a:ext cx="5593909" cy="5593909"/>
          </a:xfrm>
          <a:prstGeom prst="rect">
            <a:avLst/>
          </a:prstGeom>
        </p:spPr>
      </p:pic>
      <p:pic>
        <p:nvPicPr>
          <p:cNvPr id="7" name="圖片 6" descr="一張含有 文字, 螢幕擷取畫面, 電路, 設計 的圖片&#10;&#10;自動產生的描述">
            <a:extLst>
              <a:ext uri="{FF2B5EF4-FFF2-40B4-BE49-F238E27FC236}">
                <a16:creationId xmlns:a16="http://schemas.microsoft.com/office/drawing/2014/main" id="{E08896B7-87A2-D3F1-8DA0-79FC440F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61" y="632044"/>
            <a:ext cx="5593909" cy="55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1C5ED-2DEE-51FB-2EB8-173A22332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49C5B1-7FA5-A77E-2E65-EE33BA83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3AB1034-F97F-2A1B-5D9E-47D279440E11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69C3237E-FD69-2E84-0A36-B5791B52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6" y="1948587"/>
            <a:ext cx="5506640" cy="4105984"/>
          </a:xfrm>
          <a:prstGeom prst="rect">
            <a:avLst/>
          </a:prstGeom>
        </p:spPr>
      </p:pic>
      <p:pic>
        <p:nvPicPr>
          <p:cNvPr id="11" name="圖片 10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0D78D96-97B4-05DF-E104-1E55A0C21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568" y="1948587"/>
            <a:ext cx="5486475" cy="410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92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B976-E98F-0B0C-89D0-19E97585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93D13-E8B0-4C56-ADD4-E52C4C9C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3A744CD-810B-C2C5-79AB-6B2B1260BEF5}"/>
              </a:ext>
            </a:extLst>
          </p:cNvPr>
          <p:cNvSpPr txBox="1">
            <a:spLocks/>
          </p:cNvSpPr>
          <p:nvPr/>
        </p:nvSpPr>
        <p:spPr>
          <a:xfrm>
            <a:off x="383456" y="400371"/>
            <a:ext cx="11395587" cy="10554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實作影片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線上媒體 1" title="基於 YOLOv8 實現印刷電路板瑕疵檢測系統 實作展示影片">
            <a:hlinkClick r:id="" action="ppaction://media"/>
            <a:extLst>
              <a:ext uri="{FF2B5EF4-FFF2-40B4-BE49-F238E27FC236}">
                <a16:creationId xmlns:a16="http://schemas.microsoft.com/office/drawing/2014/main" id="{A5E14893-4E2D-B3E4-3AAF-D8CD04465F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93178" y="1712154"/>
            <a:ext cx="8405643" cy="47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0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FC0B0-8375-0EFB-5560-78FD88F2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67512"/>
            <a:ext cx="3621024" cy="5513832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C3EB53-F5A8-F2BE-C684-067C8F8A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667512"/>
            <a:ext cx="5276088" cy="5513832"/>
          </a:xfrm>
        </p:spPr>
        <p:txBody>
          <a:bodyPr lIns="180000" tIns="180000" rIns="180000" bIns="18000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Ultralytics YOLOv8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pcb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defect Computer Vision Project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Performance Metrics Deep Dive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C7587-DB63-4AB0-CEFD-FA701A9E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2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0CCF9-507A-9B33-F360-5F3A97BF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667512"/>
            <a:ext cx="5916168" cy="366674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報告結束，謝謝大家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9435B0A-4EE0-1346-7375-E8C7E1ED6C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571" r="9571"/>
          <a:stretch/>
        </p:blipFill>
        <p:spPr>
          <a:xfrm>
            <a:off x="7754112" y="947737"/>
            <a:ext cx="4023360" cy="4962525"/>
          </a:xfrm>
        </p:spPr>
      </p:pic>
    </p:spTree>
    <p:extLst>
      <p:ext uri="{BB962C8B-B14F-4D97-AF65-F5344CB8AC3E}">
        <p14:creationId xmlns:p14="http://schemas.microsoft.com/office/powerpoint/2010/main" val="416565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B107-7591-D384-2998-8C5C29CD7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EEDBD7-A541-A2DE-A03D-82BB4E13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FDCDC4-5C13-AA35-BA31-0CC36CFB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7" y="1641987"/>
            <a:ext cx="11395587" cy="4714363"/>
          </a:xfrm>
        </p:spPr>
        <p:txBody>
          <a:bodyPr lIns="180000" rIns="180000">
            <a:normAutofit/>
          </a:bodyPr>
          <a:lstStyle/>
          <a:p>
            <a:pPr marL="0" indent="0" algn="just">
              <a:lnSpc>
                <a:spcPct val="170000"/>
              </a:lnSpc>
              <a:spcAft>
                <a:spcPts val="6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隨著電子產品需求的激增，印刷電路板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(PCB)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的生產規模與複雜性持續提升。然而，傳統的瑕疵檢測方法依賴人工檢查，存在以下挑戰：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效率低下：人工檢測耗時且容易受疲勞影響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準確性不足：細微缺陷常因人為疏忽被忽視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高成本：需要大量人力投入，無法適應大規模生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35558-DBCE-2CBF-3FFC-B035268F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圖片 11" descr="一張含有 電路, 電子元件, 電路元件, 被動元件 的圖片&#10;&#10;自動產生的描述">
            <a:extLst>
              <a:ext uri="{FF2B5EF4-FFF2-40B4-BE49-F238E27FC236}">
                <a16:creationId xmlns:a16="http://schemas.microsoft.com/office/drawing/2014/main" id="{D111956B-EFD9-F523-0EC3-97DD49A5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603" y="2970135"/>
            <a:ext cx="4358197" cy="29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7546-9E97-43A2-0915-B04247F3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B48C1-552C-59FC-69ED-B49465FF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C95D65-8C4A-E93C-ECB7-5B37CFAC5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641987"/>
            <a:ext cx="5712542" cy="4714363"/>
          </a:xfrm>
        </p:spPr>
        <p:txBody>
          <a:bodyPr lIns="180000" rIns="180000">
            <a:normAutofit/>
          </a:bodyPr>
          <a:lstStyle/>
          <a:p>
            <a:pPr marL="0" indent="0" algn="just">
              <a:lnSpc>
                <a:spcPct val="170000"/>
              </a:lnSpc>
              <a:spcAft>
                <a:spcPts val="6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提高瑕疵檢測準確率與速度，助力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生產流程的自動化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降低生產成本，提升製造業競爭力</a:t>
            </a:r>
          </a:p>
          <a:p>
            <a:pPr marL="742950" lvl="1" indent="-285750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為智能製造和品質管理提供高效解決方案，促進行業轉型升級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DF72F-7281-4C4A-61D8-1B81EB19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圖片 5" descr="一張含有 螢幕擷取畫面, 綠色, 正方形 的圖片&#10;&#10;自動產生的描述">
            <a:extLst>
              <a:ext uri="{FF2B5EF4-FFF2-40B4-BE49-F238E27FC236}">
                <a16:creationId xmlns:a16="http://schemas.microsoft.com/office/drawing/2014/main" id="{6F30E9F2-C75A-C184-D93E-151C4108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6" y="2139598"/>
            <a:ext cx="5426357" cy="38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9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48AF2-6AC5-C5E5-3EE6-7EE15241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612C4-1CA9-DFBA-8D27-5C0F8C0F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文獻回顧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2CD07C-AE18-EA24-132E-D099BCE2F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641987"/>
            <a:ext cx="7357870" cy="4714363"/>
          </a:xfrm>
        </p:spPr>
        <p:txBody>
          <a:bodyPr lIns="180000" rIns="180000">
            <a:norm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機器學習演算法進行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錯誤元件放置的檢測比較分析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探討多種經典機器學習方法對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錯誤元件放置檢測的表現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使用計算機視覺算法提取特徵作為模型輸入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70000"/>
              </a:lnSpc>
              <a:spcAft>
                <a:spcPts val="600"/>
              </a:spcAft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(3DCNN)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的形狀與體積模擬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[2]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用於模擬液晶高分子基板上膠滴形狀與體積變化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該方法有效應用於集成電路粘貼前的模擬測試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7B9322-6E00-4388-7285-CF6201E4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5E2301-CA20-B65E-C5FC-178104BCD824}"/>
              </a:ext>
            </a:extLst>
          </p:cNvPr>
          <p:cNvSpPr txBox="1"/>
          <p:nvPr/>
        </p:nvSpPr>
        <p:spPr>
          <a:xfrm>
            <a:off x="383456" y="5771575"/>
            <a:ext cx="689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 </a:t>
            </a:r>
            <a:r>
              <a:rPr lang="en-US" altLang="zh-TW" sz="800" b="0" i="0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Vafeiadis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, T., </a:t>
            </a:r>
            <a:r>
              <a:rPr lang="en-US" altLang="zh-TW" sz="800" b="0" i="0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Dimitriou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, N., Ioannidis, D., Wotherspoon, T., Tinker, G., &amp; </a:t>
            </a:r>
            <a:r>
              <a:rPr lang="en-US" altLang="zh-TW" sz="800" b="0" i="0" dirty="0" err="1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Tzovaras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, D. (2018). A framework for inspection of dies attachment on PCB utilizing machine learning techniques. </a:t>
            </a:r>
            <a:r>
              <a:rPr lang="en-US" altLang="zh-TW" sz="800" b="0" i="1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Journal of Management Analytics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, </a:t>
            </a:r>
            <a:r>
              <a:rPr lang="en-US" altLang="zh-TW" sz="800" b="0" i="1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5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(2), 81–94. 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  <a:hlinkClick r:id="rId2"/>
              </a:rPr>
              <a:t>https://doi.org/10.1080/23270012.2018.1434425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.</a:t>
            </a:r>
          </a:p>
          <a:p>
            <a:pPr algn="just"/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[2] </a:t>
            </a:r>
            <a:r>
              <a:rPr lang="en-US" altLang="zh-TW" sz="800" dirty="0" err="1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Dimitriou</a:t>
            </a:r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, N. et al. A deep learning framework for simulation and defect prediction applied in microelectronics. Simul. Model. </a:t>
            </a:r>
            <a:r>
              <a:rPr lang="en-US" altLang="zh-TW" sz="800" dirty="0" err="1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Pract</a:t>
            </a:r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. Theory 100, 102063. </a:t>
            </a:r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  <a:hlinkClick r:id="rId3"/>
              </a:rPr>
              <a:t>https://doi.org/10.1016/j.simpat</a:t>
            </a:r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.2019.102063 (2020).</a:t>
            </a:r>
          </a:p>
        </p:txBody>
      </p:sp>
      <p:pic>
        <p:nvPicPr>
          <p:cNvPr id="9" name="圖片 8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270AE024-60C0-A7D3-5644-698AEA908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16" y="2625843"/>
            <a:ext cx="3924527" cy="25624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F3321CC-AC07-4E89-F25A-C66415B10B29}"/>
              </a:ext>
            </a:extLst>
          </p:cNvPr>
          <p:cNvSpPr txBox="1"/>
          <p:nvPr/>
        </p:nvSpPr>
        <p:spPr>
          <a:xfrm>
            <a:off x="9123913" y="5266751"/>
            <a:ext cx="13857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[2]</a:t>
            </a:r>
            <a:r>
              <a:rPr lang="zh-TW" altLang="en-US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3DCNN </a:t>
            </a:r>
            <a:r>
              <a:rPr lang="zh-TW" altLang="en-US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網路結構</a:t>
            </a:r>
            <a:endParaRPr lang="zh-TW" altLang="en-US" sz="1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E6A5C-D832-3298-5EF0-7DC92B09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56781E-913D-78B4-7609-D08FE007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文獻回顧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D6B38D-826D-469A-46A0-4DA8692C9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5" y="1641987"/>
            <a:ext cx="7526549" cy="4714363"/>
          </a:xfrm>
        </p:spPr>
        <p:txBody>
          <a:bodyPr lIns="180000" rIns="180000">
            <a:normAutofit/>
          </a:bodyPr>
          <a:lstStyle/>
          <a:p>
            <a:pPr algn="just">
              <a:lnSpc>
                <a:spcPct val="170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擴展深度信念網路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(EDBN)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的化學製程故障分類研究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[3]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EDBN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結合原始數據與隱藏特徵進行化學製程的故障分類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雖能有效分類，但因架構過於複雜，導致數據處理時間較長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70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模型進行印刷電路板瑕疵檢測</a:t>
            </a:r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消除手動設計特徵和組件的需求，並簡化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瑕疵檢測流程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提高檢測準確性，降低特徵工程複雜性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6E907-2A36-3F84-936D-3FB04621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3A21D2-D3D9-CE09-F0DE-200239FFBDEA}"/>
              </a:ext>
            </a:extLst>
          </p:cNvPr>
          <p:cNvSpPr txBox="1"/>
          <p:nvPr/>
        </p:nvSpPr>
        <p:spPr>
          <a:xfrm>
            <a:off x="383456" y="5771575"/>
            <a:ext cx="6895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[3] 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Wang, Y., Pan, Z., Yuan, X., Yang, C. &amp; Gui, W. A novel deep learning based fault diagnosis approach for chemical process with extended deep belief network. ISA Trans. 96, 457–467. 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  <a:hlinkClick r:id="rId2"/>
              </a:rPr>
              <a:t>https://doi.org/10.1016/j.isatra</a:t>
            </a:r>
            <a:r>
              <a:rPr lang="en-US" altLang="zh-TW" sz="800" b="0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.2019.07.001 (2020).</a:t>
            </a:r>
          </a:p>
          <a:p>
            <a:pPr algn="just"/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[4] J. Jin, W. Feng, Q. Lei, G. Gui and W. Wang, "PCB defect inspection via Deformable DETR," 2021 7th International Conference on Computer and Communications (ICCC), Chengdu, China, 2021, pp. 646-651, </a:t>
            </a:r>
            <a:r>
              <a:rPr lang="en-US" altLang="zh-TW" sz="800" dirty="0" err="1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doi</a:t>
            </a:r>
            <a:r>
              <a:rPr lang="en-US" altLang="zh-TW" sz="800" dirty="0">
                <a:solidFill>
                  <a:srgbClr val="333333"/>
                </a:solidFill>
                <a:latin typeface="Open Sans" panose="020F0502020204030204" pitchFamily="34" charset="0"/>
                <a:ea typeface="微軟正黑體" panose="020B0604030504040204" pitchFamily="34" charset="-120"/>
              </a:rPr>
              <a:t>: 10.1109/ICCC54389.2021.9674579.</a:t>
            </a:r>
          </a:p>
        </p:txBody>
      </p:sp>
      <p:pic>
        <p:nvPicPr>
          <p:cNvPr id="7" name="圖片 6" descr="一張含有 文字, 圖表, 螢幕擷取畫面, 方案 的圖片&#10;&#10;自動產生的描述">
            <a:extLst>
              <a:ext uri="{FF2B5EF4-FFF2-40B4-BE49-F238E27FC236}">
                <a16:creationId xmlns:a16="http://schemas.microsoft.com/office/drawing/2014/main" id="{7C818965-1DC6-F553-36A0-219A6516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27" y="1741933"/>
            <a:ext cx="2970373" cy="436819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A93DB2-C955-8611-B205-94BE0593AD2C}"/>
              </a:ext>
            </a:extLst>
          </p:cNvPr>
          <p:cNvSpPr txBox="1"/>
          <p:nvPr/>
        </p:nvSpPr>
        <p:spPr>
          <a:xfrm>
            <a:off x="9088487" y="6127885"/>
            <a:ext cx="15602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[4]</a:t>
            </a:r>
            <a:r>
              <a:rPr lang="zh-TW" altLang="en-US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sz="1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的結構</a:t>
            </a:r>
            <a:endParaRPr lang="zh-TW" altLang="en-US" sz="1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0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B2A761-53FB-6C7B-DA9E-26D46207B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14524"/>
            <a:ext cx="5683045" cy="4454779"/>
          </a:xfrm>
          <a:solidFill>
            <a:srgbClr val="F2F2F2"/>
          </a:solidFill>
        </p:spPr>
        <p:txBody>
          <a:bodyPr lIns="180000" tIns="180000" rIns="180000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基於深度學習的物件偵測模型，具有高效快速的特性</a:t>
            </a: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用於構建後端伺服器，實現圖片接收與處理</a:t>
            </a: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Frontend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用於建構響應式網頁界面，展示檢測結果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10C35-A628-0DFD-9B82-B9D92A99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F0EDEC7-DF53-A7C4-81DA-40DA48F2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BF868CAE-4116-D855-3D39-D84A26AA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892" y="2162033"/>
            <a:ext cx="3264670" cy="914108"/>
          </a:xfrm>
          <a:prstGeom prst="rect">
            <a:avLst/>
          </a:prstGeom>
        </p:spPr>
      </p:pic>
      <p:pic>
        <p:nvPicPr>
          <p:cNvPr id="11" name="圖片 10" descr="一張含有 黑色, 黑暗 的圖片&#10;&#10;自動產生的描述">
            <a:extLst>
              <a:ext uri="{FF2B5EF4-FFF2-40B4-BE49-F238E27FC236}">
                <a16:creationId xmlns:a16="http://schemas.microsoft.com/office/drawing/2014/main" id="{ECC16122-EA0F-166D-68D9-4DEE66167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988" y="3174297"/>
            <a:ext cx="1253830" cy="1610944"/>
          </a:xfrm>
          <a:prstGeom prst="rect">
            <a:avLst/>
          </a:prstGeom>
        </p:spPr>
      </p:pic>
      <p:pic>
        <p:nvPicPr>
          <p:cNvPr id="13" name="圖片 12" descr="一張含有 設計 的圖片&#10;&#10;自動產生的描述">
            <a:extLst>
              <a:ext uri="{FF2B5EF4-FFF2-40B4-BE49-F238E27FC236}">
                <a16:creationId xmlns:a16="http://schemas.microsoft.com/office/drawing/2014/main" id="{124FA61E-9933-7F5C-80A8-805A84985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47" y="4438515"/>
            <a:ext cx="2685160" cy="15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7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92FEF-C65B-1825-B3CF-1662FBD1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DB5E5-99B3-14FF-B350-74B60229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814524"/>
            <a:ext cx="5683044" cy="4541826"/>
          </a:xfrm>
          <a:solidFill>
            <a:srgbClr val="F2F2F2"/>
          </a:solidFill>
        </p:spPr>
        <p:txBody>
          <a:bodyPr lIns="180000" tIns="180000" rIns="180000">
            <a:normAutofit/>
          </a:bodyPr>
          <a:lstStyle/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NVIDIA RTX 4060 Ti 16G</a:t>
            </a: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軟體：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3.8</a:t>
            </a: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 12.4</a:t>
            </a: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spcBef>
                <a:spcPts val="600"/>
              </a:spcBef>
              <a:spcAft>
                <a:spcPts val="1000"/>
              </a:spcAft>
            </a:pP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pcb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 defect Computer Vision Project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（來自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Roboflow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9865E-9C57-E967-D6C2-F142505A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7A4E74F-64E1-4339-4BB7-43DF0A2A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92782F8C-0F00-CBA7-6CAD-2F0E721C8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059" y="1750776"/>
            <a:ext cx="2647064" cy="2647064"/>
          </a:xfrm>
          <a:prstGeom prst="rect">
            <a:avLst/>
          </a:prstGeom>
        </p:spPr>
      </p:pic>
      <p:pic>
        <p:nvPicPr>
          <p:cNvPr id="8" name="圖片 7" descr="一張含有 圖形, 符號, 標誌, 平面設計 的圖片&#10;&#10;自動產生的描述">
            <a:extLst>
              <a:ext uri="{FF2B5EF4-FFF2-40B4-BE49-F238E27FC236}">
                <a16:creationId xmlns:a16="http://schemas.microsoft.com/office/drawing/2014/main" id="{60EE86AC-6C3D-7E13-A2BF-80980CCBE1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499" t="10747" r="25697" b="15226"/>
          <a:stretch/>
        </p:blipFill>
        <p:spPr>
          <a:xfrm>
            <a:off x="3159374" y="2122422"/>
            <a:ext cx="2466109" cy="2063571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B16F7983-37D6-306C-6A6D-14D497C88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9359" y="4397840"/>
            <a:ext cx="2787589" cy="13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5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9CA5-F65D-C44D-D811-E9647AD6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761393"/>
            <a:ext cx="4370832" cy="462154"/>
          </a:xfrm>
          <a:noFill/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新增虛擬環境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F3930-7226-63E0-7754-B4FBBDA5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92D6912-5805-CC41-6D5F-33F7834A9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19" y="2223547"/>
            <a:ext cx="4362450" cy="2390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69A510A0-DAFE-012D-C4F6-EEAE005E5D4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94" y="1781351"/>
            <a:ext cx="6823587" cy="44136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1E08255-0D40-23A2-F606-CF1CEA73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6" y="400371"/>
            <a:ext cx="11395587" cy="1055467"/>
          </a:xfrm>
        </p:spPr>
        <p:txBody>
          <a:bodyPr lIns="180000"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虛擬器建置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7241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468121_win32_CP_V3" id="{DB41292E-DA07-4A60-84D2-21F0B686AF93}" vid="{CD2DD4A9-674C-44A3-BA93-D7C3019ED0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47603A-423C-4B8F-AA3D-8E6FA4710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1492</Words>
  <Application>Microsoft Office PowerPoint</Application>
  <PresentationFormat>寬螢幕</PresentationFormat>
  <Paragraphs>178</Paragraphs>
  <Slides>25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gg sans</vt:lpstr>
      <vt:lpstr>微軟正黑體</vt:lpstr>
      <vt:lpstr>Arial</vt:lpstr>
      <vt:lpstr>Calibri</vt:lpstr>
      <vt:lpstr>Consolas</vt:lpstr>
      <vt:lpstr>Open Sans</vt:lpstr>
      <vt:lpstr>Segoe UI Light</vt:lpstr>
      <vt:lpstr>Custom</vt:lpstr>
      <vt:lpstr>基於 YOLOv8 實現印刷電路板瑕疵檢測系統</vt:lpstr>
      <vt:lpstr>大綱</vt:lpstr>
      <vt:lpstr>前言</vt:lpstr>
      <vt:lpstr>前言</vt:lpstr>
      <vt:lpstr>文獻回顧</vt:lpstr>
      <vt:lpstr>文獻回顧</vt:lpstr>
      <vt:lpstr>研究方法</vt:lpstr>
      <vt:lpstr>研究方法</vt:lpstr>
      <vt:lpstr>虛擬器建置</vt:lpstr>
      <vt:lpstr>安裝 PyTorch</vt:lpstr>
      <vt:lpstr>安裝 ultralytics</vt:lpstr>
      <vt:lpstr>PowerPoint 簡報</vt:lpstr>
      <vt:lpstr>PowerPoint 簡報</vt:lpstr>
      <vt:lpstr>PowerPoint 簡報</vt:lpstr>
      <vt:lpstr>PowerPoint 簡報</vt:lpstr>
      <vt:lpstr>挑戰與解決方案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  <vt:lpstr>報告結束，謝謝大家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</cp:revision>
  <dcterms:created xsi:type="dcterms:W3CDTF">2021-05-30T14:58:49Z</dcterms:created>
  <dcterms:modified xsi:type="dcterms:W3CDTF">2025-01-02T18:28:30Z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